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7CB"/>
          </a:solidFill>
        </a:fill>
      </a:tcStyle>
    </a:wholeTbl>
    <a:band2H>
      <a:tcTxStyle b="def" i="def"/>
      <a:tcStyle>
        <a:tcBdr/>
        <a:fill>
          <a:solidFill>
            <a:srgbClr val="F8F4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b="def" i="def"/>
      <a:tcStyle>
        <a:tcBdr/>
        <a:fill>
          <a:solidFill>
            <a:srgbClr val="EBE8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title"/>
          </p:nvPr>
        </p:nvSpPr>
        <p:spPr>
          <a:xfrm>
            <a:off x="1270000" y="1638300"/>
            <a:ext cx="10464800" cy="3302000"/>
          </a:xfrm>
          <a:prstGeom prst="rect">
            <a:avLst/>
          </a:prstGeom>
        </p:spPr>
        <p:txBody>
          <a:bodyPr anchor="b"/>
          <a:lstStyle/>
          <a:p>
            <a:pPr/>
            <a:r>
              <a:t>Title Text</a:t>
            </a:r>
          </a:p>
        </p:txBody>
      </p:sp>
      <p:sp>
        <p:nvSpPr>
          <p:cNvPr id="12" name="Shape 12"/>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Shape 20"/>
          <p:cNvSpPr/>
          <p:nvPr>
            <p:ph type="pic" idx="13"/>
          </p:nvPr>
        </p:nvSpPr>
        <p:spPr>
          <a:xfrm>
            <a:off x="1606550" y="635000"/>
            <a:ext cx="9779000" cy="5918200"/>
          </a:xfrm>
          <a:prstGeom prst="rect">
            <a:avLst/>
          </a:prstGeom>
        </p:spPr>
        <p:txBody>
          <a:bodyPr lIns="91439" tIns="45719" rIns="91439" bIns="45719" anchor="t">
            <a:noAutofit/>
          </a:bodyPr>
          <a:lstStyle/>
          <a:p>
            <a:pPr/>
          </a:p>
        </p:txBody>
      </p:sp>
      <p:sp>
        <p:nvSpPr>
          <p:cNvPr id="21" name="Shape 21"/>
          <p:cNvSpPr/>
          <p:nvPr>
            <p:ph type="title"/>
          </p:nvPr>
        </p:nvSpPr>
        <p:spPr>
          <a:xfrm>
            <a:off x="1270000" y="6718300"/>
            <a:ext cx="10464800" cy="1422400"/>
          </a:xfrm>
          <a:prstGeom prst="rect">
            <a:avLst/>
          </a:prstGeom>
        </p:spPr>
        <p:txBody>
          <a:bodyPr anchor="b"/>
          <a:lstStyle/>
          <a:p>
            <a:pPr/>
            <a:r>
              <a:t>Title Text</a:t>
            </a:r>
          </a:p>
        </p:txBody>
      </p:sp>
      <p:sp>
        <p:nvSpPr>
          <p:cNvPr id="22" name="Shape 22"/>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311798" y="9245600"/>
            <a:ext cx="368504" cy="381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270000" y="3225800"/>
            <a:ext cx="10464800" cy="33020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half" idx="13"/>
          </p:nvPr>
        </p:nvSpPr>
        <p:spPr>
          <a:xfrm>
            <a:off x="6718300" y="635000"/>
            <a:ext cx="5334000" cy="8229600"/>
          </a:xfrm>
          <a:prstGeom prst="rect">
            <a:avLst/>
          </a:prstGeom>
        </p:spPr>
        <p:txBody>
          <a:bodyPr lIns="91439" tIns="45719" rIns="91439" bIns="45719" anchor="t">
            <a:noAutofit/>
          </a:bodyPr>
          <a:lstStyle/>
          <a:p>
            <a:pPr/>
          </a:p>
        </p:txBody>
      </p:sp>
      <p:sp>
        <p:nvSpPr>
          <p:cNvPr id="39" name="Shape 39"/>
          <p:cNvSpPr/>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Shape 40"/>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half" idx="13"/>
          </p:nvPr>
        </p:nvSpPr>
        <p:spPr>
          <a:xfrm>
            <a:off x="6718300" y="2603500"/>
            <a:ext cx="5334000" cy="6286500"/>
          </a:xfrm>
          <a:prstGeom prst="rect">
            <a:avLst/>
          </a:prstGeom>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Shape 83"/>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Shape 84"/>
          <p:cNvSpPr/>
          <p:nvPr>
            <p:ph type="pic" sz="quarter" idx="14"/>
          </p:nvPr>
        </p:nvSpPr>
        <p:spPr>
          <a:xfrm>
            <a:off x="6724518" y="889000"/>
            <a:ext cx="5334002" cy="3771900"/>
          </a:xfrm>
          <a:prstGeom prst="rect">
            <a:avLst/>
          </a:prstGeom>
        </p:spPr>
        <p:txBody>
          <a:bodyPr lIns="91439" tIns="45719" rIns="91439" bIns="45719" anchor="t">
            <a:noAutofit/>
          </a:bodyPr>
          <a:lstStyle/>
          <a:p>
            <a:pPr/>
          </a:p>
        </p:txBody>
      </p:sp>
      <p:sp>
        <p:nvSpPr>
          <p:cNvPr id="85" name="Shape 85"/>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hape 8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
          </p:nvPr>
        </p:nvSpPr>
        <p:spPr>
          <a:xfrm>
            <a:off x="1270000" y="6362700"/>
            <a:ext cx="10464800" cy="469900"/>
          </a:xfrm>
          <a:prstGeom prst="rect">
            <a:avLst/>
          </a:prstGeom>
        </p:spPr>
        <p:txBody>
          <a:bodyPr anchor="t"/>
          <a:lstStyle>
            <a:lvl1pPr marL="0" indent="0" algn="ctr">
              <a:spcBef>
                <a:spcPts val="0"/>
              </a:spcBef>
              <a:buSzTx/>
              <a:buNone/>
              <a:defRPr sz="2400"/>
            </a:lvl1pPr>
            <a:lvl2pPr marL="740833" indent="-296333" algn="ctr">
              <a:spcBef>
                <a:spcPts val="0"/>
              </a:spcBef>
              <a:defRPr sz="2400"/>
            </a:lvl2pPr>
            <a:lvl3pPr marL="1185333" indent="-296333" algn="ctr">
              <a:spcBef>
                <a:spcPts val="0"/>
              </a:spcBef>
              <a:defRPr sz="2400"/>
            </a:lvl3pPr>
            <a:lvl4pPr marL="1629833" indent="-296333" algn="ctr">
              <a:spcBef>
                <a:spcPts val="0"/>
              </a:spcBef>
              <a:defRPr sz="2400"/>
            </a:lvl4pPr>
            <a:lvl5pPr marL="2074333" indent="-296333" algn="ctr">
              <a:spcBef>
                <a:spcPts val="0"/>
              </a:spcBef>
              <a:defRPr sz="2400"/>
            </a:lvl5pPr>
          </a:lstStyle>
          <a:p>
            <a:pPr/>
            <a:r>
              <a:t>Body Level One</a:t>
            </a:r>
          </a:p>
          <a:p>
            <a:pPr lvl="1"/>
            <a:r>
              <a:t>Body Level Two</a:t>
            </a:r>
          </a:p>
          <a:p>
            <a:pPr lvl="2"/>
            <a:r>
              <a:t>Body Level Three</a:t>
            </a:r>
          </a:p>
          <a:p>
            <a:pPr lvl="3"/>
            <a:r>
              <a:t>Body Level Four</a:t>
            </a:r>
          </a:p>
          <a:p>
            <a:pPr lvl="4"/>
            <a:r>
              <a:t>Body Level Five</a:t>
            </a:r>
          </a:p>
        </p:txBody>
      </p:sp>
      <p:sp>
        <p:nvSpPr>
          <p:cNvPr id="94" name="Shape 94"/>
          <p:cNvSpPr/>
          <p:nvPr>
            <p:ph type="body" sz="quarter" idx="13"/>
          </p:nvPr>
        </p:nvSpPr>
        <p:spPr>
          <a:xfrm>
            <a:off x="1270000" y="4267200"/>
            <a:ext cx="10464800" cy="685800"/>
          </a:xfrm>
          <a:prstGeom prst="rect">
            <a:avLst/>
          </a:prstGeom>
        </p:spPr>
        <p:txBody>
          <a:bodyPr/>
          <a:lstStyle/>
          <a:p>
            <a:pPr marL="0" indent="0" algn="ctr">
              <a:spcBef>
                <a:spcPts val="0"/>
              </a:spcBef>
              <a:buSzTx/>
              <a:buNone/>
              <a:defRPr sz="3800"/>
            </a:pP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Helvetica Light"/>
          <a:ea typeface="Helvetica Light"/>
          <a:cs typeface="Helvetica Light"/>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Helvetica Light"/>
          <a:ea typeface="Helvetica Light"/>
          <a:cs typeface="Helvetica Light"/>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hourofcode.com" TargetMode="External"/><Relationship Id="rId3" Type="http://schemas.openxmlformats.org/officeDocument/2006/relationships/hyperlink" Target="https://www.youtube.com/watch?v=DdsWQViFluM" TargetMode="External"/><Relationship Id="rId4" Type="http://schemas.openxmlformats.org/officeDocument/2006/relationships/hyperlink" Target="https://youtu.be/QkXyXBePYNI" TargetMode="External"/><Relationship Id="rId5" Type="http://schemas.openxmlformats.org/officeDocument/2006/relationships/hyperlink" Target="https://youtu.be/8iDd544jvk0" TargetMode="External"/><Relationship Id="rId6" Type="http://schemas.openxmlformats.org/officeDocument/2006/relationships/image" Target="../media/image2.png"/><Relationship Id="rId7" Type="http://schemas.openxmlformats.org/officeDocument/2006/relationships/hyperlink" Target="https://www.youtube.com/watch?v=8iDd544jvk0" TargetMode="External"/><Relationship Id="rId8" Type="http://schemas.openxmlformats.org/officeDocument/2006/relationships/image" Target="../media/image1.tif"/><Relationship Id="rId9"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udio.code.org" TargetMode="External"/><Relationship Id="rId3" Type="http://schemas.openxmlformats.org/officeDocument/2006/relationships/hyperlink" Target="https://studio.code.org/hoc/1" TargetMode="External"/><Relationship Id="rId4" Type="http://schemas.openxmlformats.org/officeDocument/2006/relationships/hyperlink" Target="https://studio.code.org/s/mc/stage/1/puzzle/1" TargetMode="External"/><Relationship Id="rId5" Type="http://schemas.openxmlformats.org/officeDocument/2006/relationships/hyperlink" Target="https://code.org/starwars" TargetMode="External"/><Relationship Id="rId6" Type="http://schemas.openxmlformats.org/officeDocument/2006/relationships/hyperlink" Target="https://studio.code.org/s/course3/stage/2/puzzle/1" TargetMode="External"/><Relationship Id="rId7" Type="http://schemas.openxmlformats.org/officeDocument/2006/relationships/hyperlink" Target="https://studio.code.org/s/frozen/stage/1/puzzle/1" TargetMode="External"/><Relationship Id="rId8" Type="http://schemas.openxmlformats.org/officeDocument/2006/relationships/hyperlink" Target="https://studio.code.org/s/infinity/stage/1/puzzle/1" TargetMode="External"/><Relationship Id="rId9" Type="http://schemas.openxmlformats.org/officeDocument/2006/relationships/hyperlink" Target="https://studio.code.org/s/artist/stage/1/puzzle/1" TargetMode="External"/><Relationship Id="rId10" Type="http://schemas.openxmlformats.org/officeDocument/2006/relationships/hyperlink" Target="http://code.org" TargetMode="External"/><Relationship Id="rId11" Type="http://schemas.openxmlformats.org/officeDocument/2006/relationships/image" Target="../media/image4.png"/><Relationship Id="rId12" Type="http://schemas.openxmlformats.org/officeDocument/2006/relationships/image" Target="../media/image5.png"/><Relationship Id="rId13" Type="http://schemas.openxmlformats.org/officeDocument/2006/relationships/image" Target="../media/image6.png"/><Relationship Id="rId14" Type="http://schemas.openxmlformats.org/officeDocument/2006/relationships/hyperlink" Target="https://www.youtube.com/watch?v=8iDd544jvk0" TargetMode="External"/><Relationship Id="rId15" Type="http://schemas.openxmlformats.org/officeDocument/2006/relationships/image" Target="../media/image1.tif"/><Relationship Id="rId16"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8iDd544jvk0" TargetMode="External"/><Relationship Id="rId3" Type="http://schemas.openxmlformats.org/officeDocument/2006/relationships/image" Target="../media/image1.tif"/><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8.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9" name="Facebook timeline photo.png"/>
          <p:cNvPicPr>
            <a:picLocks noChangeAspect="1"/>
          </p:cNvPicPr>
          <p:nvPr/>
        </p:nvPicPr>
        <p:blipFill>
          <a:blip r:embed="rId2">
            <a:extLst/>
          </a:blip>
          <a:stretch>
            <a:fillRect/>
          </a:stretch>
        </p:blipFill>
        <p:spPr>
          <a:xfrm>
            <a:off x="-1" y="318603"/>
            <a:ext cx="13004801" cy="8637077"/>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title"/>
          </p:nvPr>
        </p:nvSpPr>
        <p:spPr>
          <a:prstGeom prst="rect">
            <a:avLst/>
          </a:prstGeom>
        </p:spPr>
        <p:txBody>
          <a:bodyPr/>
          <a:lstStyle>
            <a:lvl1pPr algn="l" defTabSz="356362">
              <a:defRPr b="1" sz="4880">
                <a:solidFill>
                  <a:srgbClr val="00A8AA"/>
                </a:solidFill>
                <a:latin typeface="+mn-lt"/>
                <a:ea typeface="+mn-ea"/>
                <a:cs typeface="+mn-cs"/>
                <a:sym typeface="Helvetica"/>
              </a:defRPr>
            </a:lvl1pPr>
          </a:lstStyle>
          <a:p>
            <a:pPr/>
            <a:r>
              <a:t>Kingme Eestile 100. sünnipäeva puhul hulgaliselt IT-teadlikke inimesi!</a:t>
            </a:r>
          </a:p>
        </p:txBody>
      </p:sp>
      <p:sp>
        <p:nvSpPr>
          <p:cNvPr id="122" name="Shape 122"/>
          <p:cNvSpPr/>
          <p:nvPr>
            <p:ph type="body" idx="1"/>
          </p:nvPr>
        </p:nvSpPr>
        <p:spPr>
          <a:xfrm>
            <a:off x="952500" y="2603500"/>
            <a:ext cx="10986427" cy="6286500"/>
          </a:xfrm>
          <a:prstGeom prst="rect">
            <a:avLst/>
          </a:prstGeom>
        </p:spPr>
        <p:txBody>
          <a:bodyPr anchor="t"/>
          <a:lstStyle/>
          <a:p>
            <a:pPr marL="0" indent="0" defTabSz="452627">
              <a:spcBef>
                <a:spcPts val="0"/>
              </a:spcBef>
              <a:buSzTx/>
              <a:buNone/>
              <a:defRPr sz="2178">
                <a:uFill>
                  <a:solidFill>
                    <a:srgbClr val="000000"/>
                  </a:solidFill>
                </a:uFill>
                <a:latin typeface="+mj-lt"/>
                <a:ea typeface="+mj-ea"/>
                <a:cs typeface="+mj-cs"/>
                <a:sym typeface="Helvetica Neue"/>
              </a:defRPr>
            </a:pPr>
            <a:r>
              <a:t>KoodiTund (</a:t>
            </a:r>
            <a:r>
              <a:rPr u="sng">
                <a:solidFill>
                  <a:srgbClr val="0000FF"/>
                </a:solidFill>
                <a:uFill>
                  <a:solidFill>
                    <a:srgbClr val="0000FF"/>
                  </a:solidFill>
                </a:uFill>
                <a:hlinkClick r:id="rId2" invalidUrl="" action="" tgtFrame="" tooltip="" history="1" highlightClick="0" endSnd="0"/>
              </a:rPr>
              <a:t>Hour of Code</a:t>
            </a:r>
            <a:r>
              <a:t>) on rahvusvaheline algatus, mis kutsub kõiki inimesi maailmas üles ühe tunni jooksul koodi kirjutama, et tunnetada, kui lihtne ja võimas programmeerimine on. KoodiTundi peetakse maailma suurimaks õppimise sündmuseks.  458 miljonit inimest on KoodiTunni Hour of Code programmeerimist proovinud.</a:t>
            </a:r>
          </a:p>
          <a:p>
            <a:pPr marL="0" indent="0" defTabSz="452627">
              <a:spcBef>
                <a:spcPts val="0"/>
              </a:spcBef>
              <a:buSzTx/>
              <a:buNone/>
              <a:defRPr sz="2178">
                <a:uFill>
                  <a:solidFill>
                    <a:srgbClr val="000000"/>
                  </a:solidFill>
                </a:uFill>
                <a:latin typeface="+mj-lt"/>
                <a:ea typeface="+mj-ea"/>
                <a:cs typeface="+mj-cs"/>
                <a:sym typeface="Helvetica Neue"/>
              </a:defRPr>
            </a:pPr>
          </a:p>
          <a:p>
            <a:pPr marL="0" indent="0" defTabSz="452627">
              <a:spcBef>
                <a:spcPts val="0"/>
              </a:spcBef>
              <a:buSzTx/>
              <a:buNone/>
              <a:defRPr sz="2178">
                <a:uFill>
                  <a:solidFill>
                    <a:srgbClr val="000000"/>
                  </a:solidFill>
                </a:uFill>
                <a:latin typeface="+mj-lt"/>
                <a:ea typeface="+mj-ea"/>
                <a:cs typeface="+mj-cs"/>
                <a:sym typeface="Helvetica Neue"/>
              </a:defRPr>
            </a:pPr>
            <a:r>
              <a:t>Eestis osales eelmisel aastal ca 6500 noort ja täiskasvanut. </a:t>
            </a:r>
          </a:p>
          <a:p>
            <a:pPr marL="0" indent="0" defTabSz="452627">
              <a:spcBef>
                <a:spcPts val="0"/>
              </a:spcBef>
              <a:buSzTx/>
              <a:buNone/>
              <a:defRPr sz="2178">
                <a:uFill>
                  <a:solidFill>
                    <a:srgbClr val="000000"/>
                  </a:solidFill>
                </a:uFill>
                <a:latin typeface="+mj-lt"/>
                <a:ea typeface="+mj-ea"/>
                <a:cs typeface="+mj-cs"/>
                <a:sym typeface="Helvetica Neue"/>
              </a:defRPr>
            </a:pPr>
          </a:p>
          <a:p>
            <a:pPr marL="0" indent="0" defTabSz="452627">
              <a:spcBef>
                <a:spcPts val="0"/>
              </a:spcBef>
              <a:buSzTx/>
              <a:buNone/>
              <a:defRPr sz="2178">
                <a:uFill>
                  <a:solidFill>
                    <a:srgbClr val="000000"/>
                  </a:solidFill>
                </a:uFill>
                <a:latin typeface="+mj-lt"/>
                <a:ea typeface="+mj-ea"/>
                <a:cs typeface="+mj-cs"/>
                <a:sym typeface="Helvetica Neue"/>
              </a:defRPr>
            </a:pPr>
            <a:r>
              <a:t>KoodiTunni patroonid on USA president Barack Obama, seni noorim Nobeli preemia laureaat Malala Yousafzai, Facebooki asutaja Mark Zuckerberg, Microsofti tegevjuht Satya Nadella, näitleja Ashton Kutcher ja väga paljud teised.</a:t>
            </a:r>
          </a:p>
          <a:p>
            <a:pPr lvl="5" marL="0" indent="4526279" defTabSz="452627">
              <a:spcBef>
                <a:spcPts val="0"/>
              </a:spcBef>
              <a:buSzTx/>
              <a:buNone/>
              <a:defRPr sz="2178">
                <a:uFill>
                  <a:solidFill>
                    <a:srgbClr val="000000"/>
                  </a:solidFill>
                </a:uFill>
                <a:latin typeface="+mj-lt"/>
                <a:ea typeface="+mj-ea"/>
                <a:cs typeface="+mj-cs"/>
                <a:sym typeface="Helvetica Neue"/>
              </a:defRPr>
            </a:pPr>
          </a:p>
          <a:p>
            <a:pPr lvl="5" marL="0" indent="4526279" defTabSz="452627">
              <a:spcBef>
                <a:spcPts val="0"/>
              </a:spcBef>
              <a:buSzTx/>
              <a:buNone/>
              <a:defRPr sz="2178">
                <a:uFill>
                  <a:solidFill>
                    <a:srgbClr val="000000"/>
                  </a:solidFill>
                </a:uFill>
                <a:latin typeface="+mj-lt"/>
                <a:ea typeface="+mj-ea"/>
                <a:cs typeface="+mj-cs"/>
                <a:sym typeface="Helvetica Neue"/>
              </a:defRPr>
            </a:pPr>
            <a:r>
              <a:rPr b="1">
                <a:uFill>
                  <a:solidFill>
                    <a:srgbClr val="031D31"/>
                  </a:solidFill>
                </a:uFill>
              </a:rPr>
              <a:t>KoodiTunni video</a:t>
            </a:r>
            <a:endParaRPr b="1">
              <a:uFill>
                <a:solidFill>
                  <a:srgbClr val="031D31"/>
                </a:solidFill>
              </a:uFill>
            </a:endParaRPr>
          </a:p>
          <a:p>
            <a:pPr lvl="5" marL="0" indent="4526279" defTabSz="452627">
              <a:spcBef>
                <a:spcPts val="0"/>
              </a:spcBef>
              <a:buSzTx/>
              <a:buNone/>
              <a:defRPr sz="2178">
                <a:uFill>
                  <a:solidFill>
                    <a:srgbClr val="000000"/>
                  </a:solidFill>
                </a:uFill>
                <a:latin typeface="+mj-lt"/>
                <a:ea typeface="+mj-ea"/>
                <a:cs typeface="+mj-cs"/>
                <a:sym typeface="Helvetica Neue"/>
              </a:defRPr>
            </a:pPr>
            <a:r>
              <a:rPr u="sng">
                <a:solidFill>
                  <a:srgbClr val="0000FF"/>
                </a:solidFill>
                <a:uFill>
                  <a:solidFill>
                    <a:srgbClr val="0000FF"/>
                  </a:solidFill>
                </a:uFill>
                <a:hlinkClick r:id="rId3" invalidUrl="" action="" tgtFrame="" tooltip="" history="1" highlightClick="0" endSnd="0"/>
              </a:rPr>
              <a:t>UUS KoodiTund 2017 video 1 minut</a:t>
            </a:r>
            <a:endParaRPr b="1">
              <a:uFill>
                <a:solidFill>
                  <a:srgbClr val="031D31"/>
                </a:solidFill>
              </a:uFill>
            </a:endParaRPr>
          </a:p>
          <a:p>
            <a:pPr lvl="5" marL="0" indent="4526279" defTabSz="452627">
              <a:spcBef>
                <a:spcPts val="0"/>
              </a:spcBef>
              <a:buSzTx/>
              <a:buNone/>
              <a:defRPr sz="2178">
                <a:uFill>
                  <a:solidFill>
                    <a:srgbClr val="000000"/>
                  </a:solidFill>
                </a:uFill>
                <a:latin typeface="+mj-lt"/>
                <a:ea typeface="+mj-ea"/>
                <a:cs typeface="+mj-cs"/>
                <a:sym typeface="Helvetica Neue"/>
              </a:defRPr>
            </a:pPr>
            <a:endParaRPr b="1">
              <a:uFill>
                <a:solidFill>
                  <a:srgbClr val="031D31"/>
                </a:solidFill>
              </a:uFill>
            </a:endParaRPr>
          </a:p>
          <a:p>
            <a:pPr lvl="5" marL="0" indent="4526279" defTabSz="452627">
              <a:spcBef>
                <a:spcPts val="0"/>
              </a:spcBef>
              <a:buSzTx/>
              <a:buNone/>
              <a:defRPr sz="2178">
                <a:uFill>
                  <a:solidFill>
                    <a:srgbClr val="000000"/>
                  </a:solidFill>
                </a:uFill>
                <a:latin typeface="+mj-lt"/>
                <a:ea typeface="+mj-ea"/>
                <a:cs typeface="+mj-cs"/>
                <a:sym typeface="Helvetica Neue"/>
              </a:defRPr>
            </a:pPr>
            <a:r>
              <a:rPr>
                <a:uFill>
                  <a:solidFill>
                    <a:srgbClr val="031D31"/>
                  </a:solidFill>
                </a:uFill>
              </a:rPr>
              <a:t>2015 video </a:t>
            </a:r>
            <a:r>
              <a:rPr u="sng">
                <a:solidFill>
                  <a:srgbClr val="0000FF"/>
                </a:solidFill>
                <a:uFill>
                  <a:solidFill>
                    <a:srgbClr val="0000FF"/>
                  </a:solidFill>
                </a:uFill>
                <a:hlinkClick r:id="rId4" invalidUrl="" action="" tgtFrame="" tooltip="" history="1" highlightClick="0" endSnd="0"/>
              </a:rPr>
              <a:t>lühike treiler, 45 sek</a:t>
            </a:r>
          </a:p>
          <a:p>
            <a:pPr lvl="5" marL="0" indent="4526279" defTabSz="452627">
              <a:spcBef>
                <a:spcPts val="0"/>
              </a:spcBef>
              <a:buSzTx/>
              <a:buNone/>
              <a:defRPr sz="2178">
                <a:uFill>
                  <a:solidFill>
                    <a:srgbClr val="000000"/>
                  </a:solidFill>
                </a:uFill>
                <a:latin typeface="+mj-lt"/>
                <a:ea typeface="+mj-ea"/>
                <a:cs typeface="+mj-cs"/>
                <a:sym typeface="Helvetica Neue"/>
              </a:defRPr>
            </a:pPr>
            <a:r>
              <a:rPr>
                <a:uFill>
                  <a:solidFill>
                    <a:srgbClr val="031D31"/>
                  </a:solidFill>
                </a:uFill>
              </a:rPr>
              <a:t>2015 video </a:t>
            </a:r>
            <a:r>
              <a:rPr u="sng">
                <a:solidFill>
                  <a:srgbClr val="0000FF"/>
                </a:solidFill>
                <a:uFill>
                  <a:solidFill>
                    <a:srgbClr val="0000FF"/>
                  </a:solidFill>
                </a:uFill>
                <a:hlinkClick r:id="rId5" invalidUrl="" action="" tgtFrame="" tooltip="" history="1" highlightClick="0" endSnd="0"/>
              </a:rPr>
              <a:t>täispikk video, 3.45 minutit</a:t>
            </a:r>
          </a:p>
          <a:p>
            <a:pPr lvl="5" marL="0" indent="4526279" defTabSz="452627">
              <a:spcBef>
                <a:spcPts val="0"/>
              </a:spcBef>
              <a:buSzTx/>
              <a:buNone/>
              <a:defRPr i="1" sz="1683">
                <a:solidFill>
                  <a:srgbClr val="535353"/>
                </a:solidFill>
                <a:uFill>
                  <a:solidFill>
                    <a:srgbClr val="000000"/>
                  </a:solidFill>
                </a:uFill>
                <a:latin typeface="+mj-lt"/>
                <a:ea typeface="+mj-ea"/>
                <a:cs typeface="+mj-cs"/>
                <a:sym typeface="Helvetica Neue"/>
              </a:defRPr>
            </a:pPr>
          </a:p>
        </p:txBody>
      </p:sp>
      <p:pic>
        <p:nvPicPr>
          <p:cNvPr id="123" name="Map Europa-filtered.png"/>
          <p:cNvPicPr>
            <a:picLocks noChangeAspect="1"/>
          </p:cNvPicPr>
          <p:nvPr/>
        </p:nvPicPr>
        <p:blipFill>
          <a:blip r:embed="rId6">
            <a:extLst/>
          </a:blip>
          <a:stretch>
            <a:fillRect/>
          </a:stretch>
        </p:blipFill>
        <p:spPr>
          <a:xfrm>
            <a:off x="93731" y="6442881"/>
            <a:ext cx="5014149" cy="3253626"/>
          </a:xfrm>
          <a:prstGeom prst="rect">
            <a:avLst/>
          </a:prstGeom>
          <a:ln w="12700">
            <a:miter lim="400000"/>
          </a:ln>
        </p:spPr>
      </p:pic>
      <p:grpSp>
        <p:nvGrpSpPr>
          <p:cNvPr id="126" name="Group 126"/>
          <p:cNvGrpSpPr/>
          <p:nvPr/>
        </p:nvGrpSpPr>
        <p:grpSpPr>
          <a:xfrm>
            <a:off x="9668946" y="7811432"/>
            <a:ext cx="2993448" cy="1647992"/>
            <a:chOff x="0" y="0"/>
            <a:chExt cx="2993447" cy="1647991"/>
          </a:xfrm>
        </p:grpSpPr>
        <p:pic>
          <p:nvPicPr>
            <p:cNvPr id="124" name="image1.tif">
              <a:hlinkClick r:id="rId7" invalidUrl="" action="" tgtFrame="" tooltip="" history="1" highlightClick="0" endSnd="0"/>
            </p:cNvPr>
            <p:cNvPicPr>
              <a:picLocks noChangeAspect="1"/>
            </p:cNvPicPr>
            <p:nvPr/>
          </p:nvPicPr>
          <p:blipFill>
            <a:blip r:embed="rId8">
              <a:extLst/>
            </a:blip>
            <a:stretch>
              <a:fillRect/>
            </a:stretch>
          </p:blipFill>
          <p:spPr>
            <a:xfrm>
              <a:off x="1770527" y="212535"/>
              <a:ext cx="1222921" cy="1222921"/>
            </a:xfrm>
            <a:prstGeom prst="rect">
              <a:avLst/>
            </a:prstGeom>
            <a:ln w="12700" cap="flat">
              <a:noFill/>
              <a:miter lim="400000"/>
            </a:ln>
            <a:effectLst/>
          </p:spPr>
        </p:pic>
        <p:pic>
          <p:nvPicPr>
            <p:cNvPr id="125" name="EV100 logo.png"/>
            <p:cNvPicPr>
              <a:picLocks noChangeAspect="1"/>
            </p:cNvPicPr>
            <p:nvPr/>
          </p:nvPicPr>
          <p:blipFill>
            <a:blip r:embed="rId9">
              <a:extLst/>
            </a:blip>
            <a:stretch>
              <a:fillRect/>
            </a:stretch>
          </p:blipFill>
          <p:spPr>
            <a:xfrm>
              <a:off x="0" y="0"/>
              <a:ext cx="1830661" cy="1647992"/>
            </a:xfrm>
            <a:prstGeom prst="rect">
              <a:avLst/>
            </a:prstGeom>
            <a:ln w="12700" cap="flat">
              <a:noFill/>
              <a:miter lim="400000"/>
            </a:ln>
            <a:effectLst/>
          </p:spPr>
        </p:pic>
      </p:gr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Shape 128"/>
          <p:cNvSpPr/>
          <p:nvPr>
            <p:ph type="title"/>
          </p:nvPr>
        </p:nvSpPr>
        <p:spPr>
          <a:prstGeom prst="rect">
            <a:avLst/>
          </a:prstGeom>
        </p:spPr>
        <p:txBody>
          <a:bodyPr/>
          <a:lstStyle>
            <a:lvl1pPr algn="l" defTabSz="514095">
              <a:defRPr b="1" sz="7040">
                <a:solidFill>
                  <a:srgbClr val="00A8AA"/>
                </a:solidFill>
                <a:latin typeface="+mn-lt"/>
                <a:ea typeface="+mn-ea"/>
                <a:cs typeface="+mn-cs"/>
                <a:sym typeface="Helvetica"/>
              </a:defRPr>
            </a:lvl1pPr>
          </a:lstStyle>
          <a:p>
            <a:pPr/>
            <a:r>
              <a:t>Ja nüüd programmeerima</a:t>
            </a:r>
          </a:p>
        </p:txBody>
      </p:sp>
      <p:sp>
        <p:nvSpPr>
          <p:cNvPr id="129" name="Shape 129"/>
          <p:cNvSpPr/>
          <p:nvPr>
            <p:ph type="body" idx="1"/>
          </p:nvPr>
        </p:nvSpPr>
        <p:spPr>
          <a:xfrm>
            <a:off x="952500" y="2603500"/>
            <a:ext cx="10986427" cy="6286500"/>
          </a:xfrm>
          <a:prstGeom prst="rect">
            <a:avLst/>
          </a:prstGeom>
        </p:spPr>
        <p:txBody>
          <a:bodyPr anchor="t"/>
          <a:lstStyle/>
          <a:p>
            <a:pPr marL="209550" indent="-209550" defTabSz="221995">
              <a:spcBef>
                <a:spcPts val="1100"/>
              </a:spcBef>
              <a:buSzPct val="100000"/>
              <a:defRPr sz="2090" u="sng">
                <a:latin typeface="+mj-lt"/>
                <a:ea typeface="+mj-ea"/>
                <a:cs typeface="+mj-cs"/>
                <a:sym typeface="Helvetica Neue"/>
              </a:defRPr>
            </a:pPr>
            <a:r>
              <a:rPr>
                <a:solidFill>
                  <a:srgbClr val="0000FF"/>
                </a:solidFill>
                <a:uFill>
                  <a:solidFill>
                    <a:srgbClr val="0000FF"/>
                  </a:solidFill>
                </a:uFill>
                <a:hlinkClick r:id="rId2" invalidUrl="" action="" tgtFrame="" tooltip="" history="1" highlightClick="0" endSnd="0"/>
              </a:rPr>
              <a:t>studio.code.org</a:t>
            </a:r>
          </a:p>
          <a:p>
            <a:pPr marL="209550" indent="-209550" defTabSz="221995">
              <a:spcBef>
                <a:spcPts val="1100"/>
              </a:spcBef>
              <a:buSzPct val="100000"/>
              <a:defRPr sz="2090">
                <a:latin typeface="+mj-lt"/>
                <a:ea typeface="+mj-ea"/>
                <a:cs typeface="+mj-cs"/>
                <a:sym typeface="Helvetica Neue"/>
              </a:defRPr>
            </a:pPr>
            <a:r>
              <a:t>vali allääres eesti keel*</a:t>
            </a:r>
          </a:p>
          <a:p>
            <a:pPr marL="0" indent="0" defTabSz="221995">
              <a:spcBef>
                <a:spcPts val="1100"/>
              </a:spcBef>
              <a:buSzTx/>
              <a:buNone/>
              <a:defRPr b="1" sz="2090">
                <a:latin typeface="+mj-lt"/>
                <a:ea typeface="+mj-ea"/>
                <a:cs typeface="+mj-cs"/>
                <a:sym typeface="Helvetica Neue"/>
              </a:defRPr>
            </a:pPr>
          </a:p>
          <a:p>
            <a:pPr marL="0" indent="0" defTabSz="221995">
              <a:spcBef>
                <a:spcPts val="1100"/>
              </a:spcBef>
              <a:buSzTx/>
              <a:buNone/>
              <a:defRPr b="1" sz="2090">
                <a:latin typeface="+mj-lt"/>
                <a:ea typeface="+mj-ea"/>
                <a:cs typeface="+mj-cs"/>
                <a:sym typeface="Helvetica Neue"/>
              </a:defRPr>
            </a:pPr>
          </a:p>
          <a:p>
            <a:pPr marL="0" indent="0" defTabSz="221995">
              <a:spcBef>
                <a:spcPts val="1100"/>
              </a:spcBef>
              <a:buSzTx/>
              <a:buNone/>
              <a:defRPr b="1" sz="2090">
                <a:latin typeface="+mj-lt"/>
                <a:ea typeface="+mj-ea"/>
                <a:cs typeface="+mj-cs"/>
                <a:sym typeface="Helvetica Neue"/>
              </a:defRPr>
            </a:pPr>
          </a:p>
          <a:p>
            <a:pPr marL="0" indent="0" defTabSz="221995">
              <a:spcBef>
                <a:spcPts val="1100"/>
              </a:spcBef>
              <a:buSzTx/>
              <a:buNone/>
              <a:defRPr b="1" sz="2090">
                <a:latin typeface="+mj-lt"/>
                <a:ea typeface="+mj-ea"/>
                <a:cs typeface="+mj-cs"/>
                <a:sym typeface="Helvetica Neue"/>
              </a:defRPr>
            </a:pPr>
            <a:r>
              <a:t>Algajatele soovitame:</a:t>
            </a:r>
          </a:p>
          <a:p>
            <a:pPr marL="0" indent="0" defTabSz="434340">
              <a:spcBef>
                <a:spcPts val="0"/>
              </a:spcBef>
              <a:buSzTx/>
              <a:buNone/>
              <a:defRPr sz="2090">
                <a:uFill>
                  <a:solidFill>
                    <a:srgbClr val="000000"/>
                  </a:solidFill>
                </a:uFill>
                <a:latin typeface="+mj-lt"/>
                <a:ea typeface="+mj-ea"/>
                <a:cs typeface="+mj-cs"/>
                <a:sym typeface="Helvetica Neue"/>
              </a:defRPr>
            </a:pPr>
            <a:r>
              <a:t>Angry Birds (Klassikaline labürint) </a:t>
            </a:r>
            <a:r>
              <a:rPr u="sng">
                <a:uFill>
                  <a:solidFill>
                    <a:srgbClr val="1155CC"/>
                  </a:solidFill>
                </a:uFill>
                <a:hlinkClick r:id="rId3" invalidUrl="" action="" tgtFrame="" tooltip="" history="1" highlightClick="0" endSnd="0"/>
              </a:rPr>
              <a:t>https://studio.code.org/hoc/1</a:t>
            </a:r>
            <a:r>
              <a:t>  </a:t>
            </a:r>
          </a:p>
          <a:p>
            <a:pPr marL="0" indent="0" defTabSz="434340">
              <a:spcBef>
                <a:spcPts val="0"/>
              </a:spcBef>
              <a:buSzTx/>
              <a:buNone/>
              <a:defRPr sz="2090">
                <a:uFill>
                  <a:solidFill>
                    <a:srgbClr val="000000"/>
                  </a:solidFill>
                </a:uFill>
                <a:latin typeface="+mj-lt"/>
                <a:ea typeface="+mj-ea"/>
                <a:cs typeface="+mj-cs"/>
                <a:sym typeface="Helvetica Neue"/>
              </a:defRPr>
            </a:pPr>
            <a:r>
              <a:t>Minecraft </a:t>
            </a:r>
            <a:r>
              <a:rPr u="sng">
                <a:uFill>
                  <a:solidFill>
                    <a:srgbClr val="1155CC"/>
                  </a:solidFill>
                </a:uFill>
                <a:hlinkClick r:id="rId4" invalidUrl="" action="" tgtFrame="" tooltip="" history="1" highlightClick="0" endSnd="0"/>
              </a:rPr>
              <a:t>https://studio.code.org/s/mc/stage/1/puzzle/1</a:t>
            </a:r>
            <a:r>
              <a:t> </a:t>
            </a:r>
          </a:p>
          <a:p>
            <a:pPr marL="0" indent="0" defTabSz="434340">
              <a:spcBef>
                <a:spcPts val="0"/>
              </a:spcBef>
              <a:buSzTx/>
              <a:buNone/>
              <a:defRPr sz="2090">
                <a:uFill>
                  <a:solidFill>
                    <a:srgbClr val="000000"/>
                  </a:solidFill>
                </a:uFill>
                <a:latin typeface="+mj-lt"/>
                <a:ea typeface="+mj-ea"/>
                <a:cs typeface="+mj-cs"/>
                <a:sym typeface="Helvetica Neue"/>
              </a:defRPr>
            </a:pPr>
            <a:r>
              <a:t>Star Wars </a:t>
            </a:r>
            <a:r>
              <a:rPr u="sng">
                <a:uFill>
                  <a:solidFill>
                    <a:srgbClr val="1155CC"/>
                  </a:solidFill>
                </a:uFill>
                <a:hlinkClick r:id="rId5" invalidUrl="" action="" tgtFrame="" tooltip="" history="1" highlightClick="0" endSnd="0"/>
              </a:rPr>
              <a:t>https://code.org/starwars</a:t>
            </a:r>
            <a:r>
              <a:t> </a:t>
            </a:r>
          </a:p>
          <a:p>
            <a:pPr marL="0" indent="0" defTabSz="434340">
              <a:spcBef>
                <a:spcPts val="0"/>
              </a:spcBef>
              <a:buSzTx/>
              <a:buNone/>
              <a:defRPr sz="2090">
                <a:uFill>
                  <a:solidFill>
                    <a:srgbClr val="000000"/>
                  </a:solidFill>
                </a:uFill>
                <a:latin typeface="+mj-lt"/>
                <a:ea typeface="+mj-ea"/>
                <a:cs typeface="+mj-cs"/>
                <a:sym typeface="Helvetica Neue"/>
              </a:defRPr>
            </a:pPr>
            <a:r>
              <a:t>Zombied </a:t>
            </a:r>
            <a:r>
              <a:rPr u="sng">
                <a:uFill>
                  <a:solidFill>
                    <a:srgbClr val="1155CC"/>
                  </a:solidFill>
                </a:uFill>
                <a:hlinkClick r:id="rId6" invalidUrl="" action="" tgtFrame="" tooltip="" history="1" highlightClick="0" endSnd="0"/>
              </a:rPr>
              <a:t>https://studio.code.org/s/course3/stage/2/puzzle/1</a:t>
            </a:r>
            <a:r>
              <a:t> </a:t>
            </a:r>
          </a:p>
          <a:p>
            <a:pPr marL="0" indent="0" defTabSz="434340">
              <a:spcBef>
                <a:spcPts val="0"/>
              </a:spcBef>
              <a:buSzTx/>
              <a:buNone/>
              <a:defRPr b="1" sz="2090">
                <a:uFill>
                  <a:solidFill>
                    <a:srgbClr val="000000"/>
                  </a:solidFill>
                </a:uFill>
                <a:latin typeface="+mj-lt"/>
                <a:ea typeface="+mj-ea"/>
                <a:cs typeface="+mj-cs"/>
                <a:sym typeface="Helvetica Neue"/>
              </a:defRPr>
            </a:pPr>
          </a:p>
          <a:p>
            <a:pPr marL="0" indent="0" defTabSz="434340">
              <a:spcBef>
                <a:spcPts val="0"/>
              </a:spcBef>
              <a:buSzTx/>
              <a:buNone/>
              <a:defRPr b="1" sz="2090">
                <a:uFill>
                  <a:solidFill>
                    <a:srgbClr val="000000"/>
                  </a:solidFill>
                </a:uFill>
                <a:latin typeface="+mj-lt"/>
                <a:ea typeface="+mj-ea"/>
                <a:cs typeface="+mj-cs"/>
                <a:sym typeface="Helvetica Neue"/>
              </a:defRPr>
            </a:pPr>
            <a:r>
              <a:rPr u="sng"/>
              <a:t>Edasijõudnutele soovitame:</a:t>
            </a:r>
          </a:p>
          <a:p>
            <a:pPr marL="0" indent="0" defTabSz="434340">
              <a:spcBef>
                <a:spcPts val="0"/>
              </a:spcBef>
              <a:buSzTx/>
              <a:buNone/>
              <a:defRPr sz="2090">
                <a:uFill>
                  <a:solidFill>
                    <a:srgbClr val="000000"/>
                  </a:solidFill>
                </a:uFill>
                <a:latin typeface="+mj-lt"/>
                <a:ea typeface="+mj-ea"/>
                <a:cs typeface="+mj-cs"/>
                <a:sym typeface="Helvetica Neue"/>
              </a:defRPr>
            </a:pPr>
            <a:r>
              <a:t>Frozen </a:t>
            </a:r>
            <a:r>
              <a:rPr u="sng">
                <a:uFill>
                  <a:solidFill>
                    <a:srgbClr val="1155CC"/>
                  </a:solidFill>
                </a:uFill>
                <a:hlinkClick r:id="rId7" invalidUrl="" action="" tgtFrame="" tooltip="" history="1" highlightClick="0" endSnd="0"/>
              </a:rPr>
              <a:t>https://studio.code.org/s/frozen/stage/1/puzzle/1</a:t>
            </a:r>
            <a:r>
              <a:t>  </a:t>
            </a:r>
          </a:p>
          <a:p>
            <a:pPr marL="0" indent="0" defTabSz="434340">
              <a:spcBef>
                <a:spcPts val="0"/>
              </a:spcBef>
              <a:buSzTx/>
              <a:buNone/>
              <a:defRPr sz="2090">
                <a:uFill>
                  <a:solidFill>
                    <a:srgbClr val="000000"/>
                  </a:solidFill>
                </a:uFill>
                <a:latin typeface="+mj-lt"/>
                <a:ea typeface="+mj-ea"/>
                <a:cs typeface="+mj-cs"/>
                <a:sym typeface="Helvetica Neue"/>
              </a:defRPr>
            </a:pPr>
            <a:r>
              <a:t>Disney kangelased </a:t>
            </a:r>
            <a:r>
              <a:rPr u="sng">
                <a:uFill>
                  <a:solidFill>
                    <a:srgbClr val="1155CC"/>
                  </a:solidFill>
                </a:uFill>
                <a:hlinkClick r:id="rId8" invalidUrl="" action="" tgtFrame="" tooltip="" history="1" highlightClick="0" endSnd="0"/>
              </a:rPr>
              <a:t>https://studio.code.org/s/infinity/stage/1/puzzle/1</a:t>
            </a:r>
            <a:r>
              <a:t>  </a:t>
            </a:r>
          </a:p>
          <a:p>
            <a:pPr marL="0" indent="0" defTabSz="434340">
              <a:spcBef>
                <a:spcPts val="0"/>
              </a:spcBef>
              <a:buSzTx/>
              <a:buNone/>
              <a:defRPr sz="2090">
                <a:uFill>
                  <a:solidFill>
                    <a:srgbClr val="000000"/>
                  </a:solidFill>
                </a:uFill>
                <a:latin typeface="+mj-lt"/>
                <a:ea typeface="+mj-ea"/>
                <a:cs typeface="+mj-cs"/>
                <a:sym typeface="Helvetica Neue"/>
              </a:defRPr>
            </a:pPr>
            <a:r>
              <a:t>Kunstnik </a:t>
            </a:r>
            <a:r>
              <a:rPr u="sng">
                <a:uFill>
                  <a:solidFill>
                    <a:srgbClr val="1155CC"/>
                  </a:solidFill>
                </a:uFill>
                <a:hlinkClick r:id="rId9" invalidUrl="" action="" tgtFrame="" tooltip="" history="1" highlightClick="0" endSnd="0"/>
              </a:rPr>
              <a:t>https://studio.code.org/s/artist/stage/1/puzzle/1</a:t>
            </a:r>
            <a:r>
              <a:t>    </a:t>
            </a:r>
          </a:p>
          <a:p>
            <a:pPr marL="0" indent="0" defTabSz="434340">
              <a:spcBef>
                <a:spcPts val="0"/>
              </a:spcBef>
              <a:buSzTx/>
              <a:buNone/>
              <a:defRPr sz="2090">
                <a:uFill>
                  <a:solidFill>
                    <a:srgbClr val="000000"/>
                  </a:solidFill>
                </a:uFill>
                <a:latin typeface="+mj-lt"/>
                <a:ea typeface="+mj-ea"/>
                <a:cs typeface="+mj-cs"/>
                <a:sym typeface="Helvetica Neue"/>
              </a:defRPr>
            </a:pPr>
          </a:p>
          <a:p>
            <a:pPr marL="0" indent="0" defTabSz="434340">
              <a:spcBef>
                <a:spcPts val="0"/>
              </a:spcBef>
              <a:buSzTx/>
              <a:buNone/>
              <a:defRPr sz="1804">
                <a:uFill>
                  <a:solidFill>
                    <a:srgbClr val="000000"/>
                  </a:solidFill>
                </a:uFill>
                <a:latin typeface="+mj-lt"/>
                <a:ea typeface="+mj-ea"/>
                <a:cs typeface="+mj-cs"/>
                <a:sym typeface="Helvetica Neue"/>
              </a:defRPr>
            </a:pPr>
            <a:r>
              <a:t>* </a:t>
            </a:r>
            <a:r>
              <a:rPr u="sng">
                <a:solidFill>
                  <a:srgbClr val="0000FF"/>
                </a:solidFill>
                <a:uFill>
                  <a:solidFill>
                    <a:srgbClr val="0000FF"/>
                  </a:solidFill>
                </a:uFill>
                <a:hlinkClick r:id="rId10" invalidUrl="" action="" tgtFrame="" tooltip="" history="1" highlightClick="0" endSnd="0"/>
              </a:rPr>
              <a:t>code.org</a:t>
            </a:r>
            <a:r>
              <a:t> kõik lehel olevad mängud ei ole veel tõlgitud eesti keelde</a:t>
            </a:r>
          </a:p>
        </p:txBody>
      </p:sp>
      <p:grpSp>
        <p:nvGrpSpPr>
          <p:cNvPr id="132" name="Group 132"/>
          <p:cNvGrpSpPr/>
          <p:nvPr/>
        </p:nvGrpSpPr>
        <p:grpSpPr>
          <a:xfrm>
            <a:off x="9789943" y="-51212"/>
            <a:ext cx="2736258" cy="1659148"/>
            <a:chOff x="0" y="0"/>
            <a:chExt cx="2736256" cy="1659147"/>
          </a:xfrm>
        </p:grpSpPr>
        <p:pic>
          <p:nvPicPr>
            <p:cNvPr id="130" name="image4.png"/>
            <p:cNvPicPr>
              <a:picLocks noChangeAspect="1"/>
            </p:cNvPicPr>
            <p:nvPr/>
          </p:nvPicPr>
          <p:blipFill>
            <a:blip r:embed="rId11">
              <a:extLst/>
            </a:blip>
            <a:stretch>
              <a:fillRect/>
            </a:stretch>
          </p:blipFill>
          <p:spPr>
            <a:xfrm>
              <a:off x="0" y="33919"/>
              <a:ext cx="1523465" cy="1523467"/>
            </a:xfrm>
            <a:prstGeom prst="rect">
              <a:avLst/>
            </a:prstGeom>
            <a:ln w="12700" cap="flat">
              <a:noFill/>
              <a:miter lim="400000"/>
            </a:ln>
            <a:effectLst/>
          </p:spPr>
        </p:pic>
        <p:pic>
          <p:nvPicPr>
            <p:cNvPr id="131" name="image5.png"/>
            <p:cNvPicPr>
              <a:picLocks noChangeAspect="1"/>
            </p:cNvPicPr>
            <p:nvPr/>
          </p:nvPicPr>
          <p:blipFill>
            <a:blip r:embed="rId12">
              <a:extLst/>
            </a:blip>
            <a:stretch>
              <a:fillRect/>
            </a:stretch>
          </p:blipFill>
          <p:spPr>
            <a:xfrm flipH="1">
              <a:off x="1077109" y="0"/>
              <a:ext cx="1659148" cy="1659148"/>
            </a:xfrm>
            <a:prstGeom prst="rect">
              <a:avLst/>
            </a:prstGeom>
            <a:ln w="12700" cap="flat">
              <a:noFill/>
              <a:miter lim="400000"/>
            </a:ln>
            <a:effectLst/>
          </p:spPr>
        </p:pic>
      </p:grpSp>
      <p:pic>
        <p:nvPicPr>
          <p:cNvPr id="133" name="pasted-image.png"/>
          <p:cNvPicPr>
            <a:picLocks noChangeAspect="1"/>
          </p:cNvPicPr>
          <p:nvPr/>
        </p:nvPicPr>
        <p:blipFill>
          <a:blip r:embed="rId13">
            <a:extLst/>
          </a:blip>
          <a:stretch>
            <a:fillRect/>
          </a:stretch>
        </p:blipFill>
        <p:spPr>
          <a:xfrm>
            <a:off x="3996871" y="2200622"/>
            <a:ext cx="8904676" cy="2819349"/>
          </a:xfrm>
          <a:prstGeom prst="rect">
            <a:avLst/>
          </a:prstGeom>
          <a:ln w="12700">
            <a:miter lim="400000"/>
          </a:ln>
        </p:spPr>
      </p:pic>
      <p:grpSp>
        <p:nvGrpSpPr>
          <p:cNvPr id="136" name="Group 136"/>
          <p:cNvGrpSpPr/>
          <p:nvPr/>
        </p:nvGrpSpPr>
        <p:grpSpPr>
          <a:xfrm>
            <a:off x="9668946" y="7811432"/>
            <a:ext cx="2993448" cy="1647992"/>
            <a:chOff x="0" y="0"/>
            <a:chExt cx="2993447" cy="1647991"/>
          </a:xfrm>
        </p:grpSpPr>
        <p:pic>
          <p:nvPicPr>
            <p:cNvPr id="134" name="image1.tif">
              <a:hlinkClick r:id="rId14" invalidUrl="" action="" tgtFrame="" tooltip="" history="1" highlightClick="0" endSnd="0"/>
            </p:cNvPr>
            <p:cNvPicPr>
              <a:picLocks noChangeAspect="1"/>
            </p:cNvPicPr>
            <p:nvPr/>
          </p:nvPicPr>
          <p:blipFill>
            <a:blip r:embed="rId15">
              <a:extLst/>
            </a:blip>
            <a:stretch>
              <a:fillRect/>
            </a:stretch>
          </p:blipFill>
          <p:spPr>
            <a:xfrm>
              <a:off x="1770527" y="212535"/>
              <a:ext cx="1222921" cy="1222921"/>
            </a:xfrm>
            <a:prstGeom prst="rect">
              <a:avLst/>
            </a:prstGeom>
            <a:ln w="12700" cap="flat">
              <a:noFill/>
              <a:miter lim="400000"/>
            </a:ln>
            <a:effectLst/>
          </p:spPr>
        </p:pic>
        <p:pic>
          <p:nvPicPr>
            <p:cNvPr id="135" name="EV100 logo.png"/>
            <p:cNvPicPr>
              <a:picLocks noChangeAspect="1"/>
            </p:cNvPicPr>
            <p:nvPr/>
          </p:nvPicPr>
          <p:blipFill>
            <a:blip r:embed="rId16">
              <a:extLst/>
            </a:blip>
            <a:stretch>
              <a:fillRect/>
            </a:stretch>
          </p:blipFill>
          <p:spPr>
            <a:xfrm>
              <a:off x="0" y="0"/>
              <a:ext cx="1830661" cy="1647992"/>
            </a:xfrm>
            <a:prstGeom prst="rect">
              <a:avLst/>
            </a:prstGeom>
            <a:ln w="12700" cap="flat">
              <a:noFill/>
              <a:miter lim="400000"/>
            </a:ln>
            <a:effectLst/>
          </p:spPr>
        </p:pic>
      </p:gr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42" name="Group 142"/>
          <p:cNvGrpSpPr/>
          <p:nvPr/>
        </p:nvGrpSpPr>
        <p:grpSpPr>
          <a:xfrm>
            <a:off x="305986" y="8238999"/>
            <a:ext cx="12392828" cy="1647992"/>
            <a:chOff x="0" y="0"/>
            <a:chExt cx="12392827" cy="1647991"/>
          </a:xfrm>
        </p:grpSpPr>
        <p:grpSp>
          <p:nvGrpSpPr>
            <p:cNvPr id="140" name="Group 140"/>
            <p:cNvGrpSpPr/>
            <p:nvPr/>
          </p:nvGrpSpPr>
          <p:grpSpPr>
            <a:xfrm>
              <a:off x="9399380" y="0"/>
              <a:ext cx="2993448" cy="1647992"/>
              <a:chOff x="0" y="0"/>
              <a:chExt cx="2993447" cy="1647991"/>
            </a:xfrm>
          </p:grpSpPr>
          <p:pic>
            <p:nvPicPr>
              <p:cNvPr id="138" name="image1.tif">
                <a:hlinkClick r:id="rId2" invalidUrl="" action="" tgtFrame="" tooltip="" history="1" highlightClick="0" endSnd="0"/>
              </p:cNvPr>
              <p:cNvPicPr>
                <a:picLocks noChangeAspect="1"/>
              </p:cNvPicPr>
              <p:nvPr/>
            </p:nvPicPr>
            <p:blipFill>
              <a:blip r:embed="rId3">
                <a:extLst/>
              </a:blip>
              <a:stretch>
                <a:fillRect/>
              </a:stretch>
            </p:blipFill>
            <p:spPr>
              <a:xfrm>
                <a:off x="1770527" y="212535"/>
                <a:ext cx="1222921" cy="1222921"/>
              </a:xfrm>
              <a:prstGeom prst="rect">
                <a:avLst/>
              </a:prstGeom>
              <a:ln w="12700" cap="flat">
                <a:noFill/>
                <a:miter lim="400000"/>
              </a:ln>
              <a:effectLst/>
            </p:spPr>
          </p:pic>
          <p:pic>
            <p:nvPicPr>
              <p:cNvPr id="139" name="EV100 logo.png"/>
              <p:cNvPicPr>
                <a:picLocks noChangeAspect="1"/>
              </p:cNvPicPr>
              <p:nvPr/>
            </p:nvPicPr>
            <p:blipFill>
              <a:blip r:embed="rId4">
                <a:extLst/>
              </a:blip>
              <a:stretch>
                <a:fillRect/>
              </a:stretch>
            </p:blipFill>
            <p:spPr>
              <a:xfrm>
                <a:off x="0" y="0"/>
                <a:ext cx="1830661" cy="1647992"/>
              </a:xfrm>
              <a:prstGeom prst="rect">
                <a:avLst/>
              </a:prstGeom>
              <a:ln w="12700" cap="flat">
                <a:noFill/>
                <a:miter lim="400000"/>
              </a:ln>
              <a:effectLst/>
            </p:spPr>
          </p:pic>
        </p:grpSp>
        <p:pic>
          <p:nvPicPr>
            <p:cNvPr id="141" name="pasted-image.png"/>
            <p:cNvPicPr>
              <a:picLocks noChangeAspect="1"/>
            </p:cNvPicPr>
            <p:nvPr/>
          </p:nvPicPr>
          <p:blipFill>
            <a:blip r:embed="rId5">
              <a:extLst/>
            </a:blip>
            <a:stretch>
              <a:fillRect/>
            </a:stretch>
          </p:blipFill>
          <p:spPr>
            <a:xfrm>
              <a:off x="0" y="294519"/>
              <a:ext cx="9403116" cy="1058954"/>
            </a:xfrm>
            <a:prstGeom prst="rect">
              <a:avLst/>
            </a:prstGeom>
            <a:ln w="12700" cap="flat">
              <a:noFill/>
              <a:miter lim="400000"/>
            </a:ln>
            <a:effectLst/>
          </p:spPr>
        </p:pic>
      </p:grpSp>
      <p:sp>
        <p:nvSpPr>
          <p:cNvPr id="143" name="Shape 143"/>
          <p:cNvSpPr/>
          <p:nvPr>
            <p:ph type="title"/>
          </p:nvPr>
        </p:nvSpPr>
        <p:spPr>
          <a:prstGeom prst="rect">
            <a:avLst/>
          </a:prstGeom>
        </p:spPr>
        <p:txBody>
          <a:bodyPr/>
          <a:lstStyle>
            <a:lvl1pPr algn="l">
              <a:defRPr b="1">
                <a:solidFill>
                  <a:srgbClr val="00A8AA"/>
                </a:solidFill>
                <a:latin typeface="+mn-lt"/>
                <a:ea typeface="+mn-ea"/>
                <a:cs typeface="+mn-cs"/>
                <a:sym typeface="Helvetica"/>
              </a:defRPr>
            </a:lvl1pPr>
          </a:lstStyle>
          <a:p>
            <a:pPr/>
            <a:r>
              <a:t>Lõpetuseks …</a:t>
            </a:r>
          </a:p>
        </p:txBody>
      </p:sp>
      <p:sp>
        <p:nvSpPr>
          <p:cNvPr id="144" name="Shape 144"/>
          <p:cNvSpPr/>
          <p:nvPr>
            <p:ph type="body" idx="1"/>
          </p:nvPr>
        </p:nvSpPr>
        <p:spPr>
          <a:xfrm>
            <a:off x="952500" y="2603500"/>
            <a:ext cx="11585708" cy="6286500"/>
          </a:xfrm>
          <a:prstGeom prst="rect">
            <a:avLst/>
          </a:prstGeom>
        </p:spPr>
        <p:txBody>
          <a:bodyPr anchor="t"/>
          <a:lstStyle/>
          <a:p>
            <a:pPr marL="0" indent="0" defTabSz="231342">
              <a:spcBef>
                <a:spcPts val="1100"/>
              </a:spcBef>
              <a:buSzTx/>
              <a:buNone/>
              <a:defRPr b="1" sz="4059">
                <a:latin typeface="+mj-lt"/>
                <a:ea typeface="+mj-ea"/>
                <a:cs typeface="+mj-cs"/>
                <a:sym typeface="Helvetica Neue"/>
              </a:defRPr>
            </a:pPr>
            <a:r>
              <a:t>Te oskate nüüd koostada algoritme, tsüklite kasutamist ning tingimuslauseid!</a:t>
            </a:r>
          </a:p>
          <a:p>
            <a:pPr marL="0" indent="0" algn="just" defTabSz="452627">
              <a:spcBef>
                <a:spcPts val="0"/>
              </a:spcBef>
              <a:buSzTx/>
              <a:buNone/>
              <a:defRPr b="1" sz="2376">
                <a:latin typeface="+mj-lt"/>
                <a:ea typeface="+mj-ea"/>
                <a:cs typeface="+mj-cs"/>
                <a:sym typeface="Helvetica Neue"/>
              </a:defRPr>
            </a:pPr>
            <a:r>
              <a:t>Näita koodi:</a:t>
            </a:r>
          </a:p>
          <a:p>
            <a:pPr marL="0" indent="0" defTabSz="452627">
              <a:spcBef>
                <a:spcPts val="0"/>
              </a:spcBef>
              <a:buSzTx/>
              <a:buNone/>
              <a:defRPr sz="1188">
                <a:solidFill>
                  <a:srgbClr val="7665A0"/>
                </a:solidFill>
                <a:latin typeface="Monaco"/>
                <a:ea typeface="Monaco"/>
                <a:cs typeface="Monaco"/>
                <a:sym typeface="Monaco"/>
              </a:defRPr>
            </a:pPr>
            <a:r>
              <a:t>while (notFinished()) {</a:t>
            </a:r>
          </a:p>
          <a:p>
            <a:pPr marL="0" indent="0" defTabSz="452627">
              <a:spcBef>
                <a:spcPts val="0"/>
              </a:spcBef>
              <a:buSzTx/>
              <a:buNone/>
              <a:defRPr sz="1188">
                <a:solidFill>
                  <a:srgbClr val="7665A0"/>
                </a:solidFill>
                <a:latin typeface="Monaco"/>
                <a:ea typeface="Monaco"/>
                <a:cs typeface="Monaco"/>
                <a:sym typeface="Monaco"/>
              </a:defRPr>
            </a:pPr>
            <a:r>
              <a:t>  if (isPathForward()) {</a:t>
            </a:r>
          </a:p>
          <a:p>
            <a:pPr marL="0" indent="0" defTabSz="452627">
              <a:spcBef>
                <a:spcPts val="0"/>
              </a:spcBef>
              <a:buSzTx/>
              <a:buNone/>
              <a:defRPr sz="1188">
                <a:solidFill>
                  <a:srgbClr val="7665A0"/>
                </a:solidFill>
                <a:latin typeface="Monaco"/>
                <a:ea typeface="Monaco"/>
                <a:cs typeface="Monaco"/>
                <a:sym typeface="Monaco"/>
              </a:defRPr>
            </a:pPr>
            <a:r>
              <a:t>    moveForward();</a:t>
            </a:r>
          </a:p>
          <a:p>
            <a:pPr marL="0" indent="0" defTabSz="452627">
              <a:spcBef>
                <a:spcPts val="0"/>
              </a:spcBef>
              <a:buSzTx/>
              <a:buNone/>
              <a:defRPr sz="1188">
                <a:solidFill>
                  <a:srgbClr val="7665A0"/>
                </a:solidFill>
                <a:latin typeface="Monaco"/>
                <a:ea typeface="Monaco"/>
                <a:cs typeface="Monaco"/>
                <a:sym typeface="Monaco"/>
              </a:defRPr>
            </a:pPr>
            <a:r>
              <a:t>  } else {</a:t>
            </a:r>
          </a:p>
          <a:p>
            <a:pPr marL="0" indent="0" defTabSz="452627">
              <a:spcBef>
                <a:spcPts val="0"/>
              </a:spcBef>
              <a:buSzTx/>
              <a:buNone/>
              <a:defRPr sz="1188">
                <a:solidFill>
                  <a:srgbClr val="7665A0"/>
                </a:solidFill>
                <a:latin typeface="Monaco"/>
                <a:ea typeface="Monaco"/>
                <a:cs typeface="Monaco"/>
                <a:sym typeface="Monaco"/>
              </a:defRPr>
            </a:pPr>
            <a:r>
              <a:t>    if (isPathRight()) {</a:t>
            </a:r>
          </a:p>
          <a:p>
            <a:pPr marL="0" indent="0" defTabSz="452627">
              <a:spcBef>
                <a:spcPts val="0"/>
              </a:spcBef>
              <a:buSzTx/>
              <a:buNone/>
              <a:defRPr sz="1188">
                <a:solidFill>
                  <a:srgbClr val="7665A0"/>
                </a:solidFill>
                <a:latin typeface="Monaco"/>
                <a:ea typeface="Monaco"/>
                <a:cs typeface="Monaco"/>
                <a:sym typeface="Monaco"/>
              </a:defRPr>
            </a:pPr>
            <a:r>
              <a:t>      turnRight();</a:t>
            </a:r>
          </a:p>
          <a:p>
            <a:pPr marL="0" indent="0" defTabSz="452627">
              <a:spcBef>
                <a:spcPts val="0"/>
              </a:spcBef>
              <a:buSzTx/>
              <a:buNone/>
              <a:defRPr sz="1188">
                <a:solidFill>
                  <a:srgbClr val="7665A0"/>
                </a:solidFill>
                <a:latin typeface="Monaco"/>
                <a:ea typeface="Monaco"/>
                <a:cs typeface="Monaco"/>
                <a:sym typeface="Monaco"/>
              </a:defRPr>
            </a:pPr>
            <a:r>
              <a:t>    } else {</a:t>
            </a:r>
          </a:p>
          <a:p>
            <a:pPr marL="0" indent="0" defTabSz="452627">
              <a:spcBef>
                <a:spcPts val="0"/>
              </a:spcBef>
              <a:buSzTx/>
              <a:buNone/>
              <a:defRPr sz="1188">
                <a:solidFill>
                  <a:srgbClr val="7665A0"/>
                </a:solidFill>
                <a:latin typeface="Monaco"/>
                <a:ea typeface="Monaco"/>
                <a:cs typeface="Monaco"/>
                <a:sym typeface="Monaco"/>
              </a:defRPr>
            </a:pPr>
            <a:r>
              <a:t>      turnLeft();</a:t>
            </a:r>
          </a:p>
          <a:p>
            <a:pPr marL="0" indent="0" defTabSz="452627">
              <a:spcBef>
                <a:spcPts val="0"/>
              </a:spcBef>
              <a:buSzTx/>
              <a:buNone/>
              <a:defRPr sz="1188">
                <a:solidFill>
                  <a:srgbClr val="7665A0"/>
                </a:solidFill>
                <a:latin typeface="Monaco"/>
                <a:ea typeface="Monaco"/>
                <a:cs typeface="Monaco"/>
                <a:sym typeface="Monaco"/>
              </a:defRPr>
            </a:pPr>
            <a:r>
              <a:t>    }</a:t>
            </a:r>
          </a:p>
          <a:p>
            <a:pPr marL="0" indent="0" defTabSz="452627">
              <a:spcBef>
                <a:spcPts val="0"/>
              </a:spcBef>
              <a:buSzTx/>
              <a:buNone/>
              <a:defRPr sz="1188">
                <a:solidFill>
                  <a:srgbClr val="7665A0"/>
                </a:solidFill>
                <a:latin typeface="Monaco"/>
                <a:ea typeface="Monaco"/>
                <a:cs typeface="Monaco"/>
                <a:sym typeface="Monaco"/>
              </a:defRPr>
            </a:pPr>
            <a:r>
              <a:t>  }</a:t>
            </a:r>
          </a:p>
          <a:p>
            <a:pPr marL="0" indent="0" defTabSz="452627">
              <a:spcBef>
                <a:spcPts val="0"/>
              </a:spcBef>
              <a:buSzTx/>
              <a:buNone/>
              <a:defRPr sz="1188">
                <a:solidFill>
                  <a:srgbClr val="7665A0"/>
                </a:solidFill>
                <a:latin typeface="Monaco"/>
                <a:ea typeface="Monaco"/>
                <a:cs typeface="Monaco"/>
                <a:sym typeface="Monaco"/>
              </a:defRPr>
            </a:pPr>
            <a:r>
              <a:t>}</a:t>
            </a:r>
          </a:p>
          <a:p>
            <a:pPr marL="0" indent="0" defTabSz="452627">
              <a:spcBef>
                <a:spcPts val="0"/>
              </a:spcBef>
              <a:buSzTx/>
              <a:buNone/>
              <a:defRPr sz="1188">
                <a:solidFill>
                  <a:srgbClr val="7665A0"/>
                </a:solidFill>
                <a:latin typeface="Monaco"/>
                <a:ea typeface="Monaco"/>
                <a:cs typeface="Monaco"/>
                <a:sym typeface="Monaco"/>
              </a:defRPr>
            </a:pPr>
          </a:p>
          <a:p>
            <a:pPr marL="0" indent="0" defTabSz="231342">
              <a:spcBef>
                <a:spcPts val="0"/>
              </a:spcBef>
              <a:buSzTx/>
              <a:buNone/>
              <a:defRPr sz="2376">
                <a:latin typeface="+mj-lt"/>
                <a:ea typeface="+mj-ea"/>
                <a:cs typeface="+mj-cs"/>
                <a:sym typeface="Helvetica Neue"/>
              </a:defRPr>
            </a:pPr>
            <a:r>
              <a:t>Kui oled lõpetanud, klikka üleval ääres “Olen lõpetanud oma KoodiTunni” </a:t>
            </a:r>
          </a:p>
          <a:p>
            <a:pPr marL="0" indent="0" defTabSz="231342">
              <a:spcBef>
                <a:spcPts val="0"/>
              </a:spcBef>
              <a:buSzTx/>
              <a:buNone/>
              <a:defRPr sz="2376">
                <a:latin typeface="+mj-lt"/>
                <a:ea typeface="+mj-ea"/>
                <a:cs typeface="+mj-cs"/>
                <a:sym typeface="Helvetica Neue"/>
              </a:defRPr>
            </a:pPr>
            <a:r>
              <a:t>ja saad endale teha tunnistuse, mida saad jagada ka teistega.</a:t>
            </a:r>
          </a:p>
          <a:p>
            <a:pPr lvl="1" marL="0" indent="606198" defTabSz="231342">
              <a:spcBef>
                <a:spcPts val="1100"/>
              </a:spcBef>
              <a:buSzTx/>
              <a:buNone/>
              <a:defRPr sz="2178">
                <a:latin typeface="+mj-lt"/>
                <a:ea typeface="+mj-ea"/>
                <a:cs typeface="+mj-cs"/>
                <a:sym typeface="Helvetica Neue"/>
              </a:defRPr>
            </a:pPr>
            <a:r>
              <a:rPr sz="2079"/>
              <a:t>oled kunagi proovinud Minecrafti? Vaata ja võta osa võistlusest nutilabor.ee/minecraft2017</a:t>
            </a:r>
          </a:p>
          <a:p>
            <a:pPr marL="0" indent="0" defTabSz="231342">
              <a:spcBef>
                <a:spcPts val="1100"/>
              </a:spcBef>
              <a:buSzTx/>
              <a:buNone/>
              <a:defRPr b="1" sz="1881">
                <a:latin typeface="+mj-lt"/>
                <a:ea typeface="+mj-ea"/>
                <a:cs typeface="+mj-cs"/>
                <a:sym typeface="Helvetica Neue"/>
              </a:defRPr>
            </a:pPr>
          </a:p>
          <a:p>
            <a:pPr marL="0" indent="0" defTabSz="231342">
              <a:spcBef>
                <a:spcPts val="1100"/>
              </a:spcBef>
              <a:buSzTx/>
              <a:buNone/>
              <a:defRPr b="1" sz="1881">
                <a:latin typeface="+mj-lt"/>
                <a:ea typeface="+mj-ea"/>
                <a:cs typeface="+mj-cs"/>
                <a:sym typeface="Helvetica Neue"/>
              </a:defRPr>
            </a:pPr>
            <a:r>
              <a:t>KoodiTund 2017 aitasid korralda:</a:t>
            </a:r>
          </a:p>
        </p:txBody>
      </p:sp>
      <p:grpSp>
        <p:nvGrpSpPr>
          <p:cNvPr id="147" name="Group 147"/>
          <p:cNvGrpSpPr/>
          <p:nvPr/>
        </p:nvGrpSpPr>
        <p:grpSpPr>
          <a:xfrm>
            <a:off x="9789943" y="-51212"/>
            <a:ext cx="2736258" cy="1659148"/>
            <a:chOff x="0" y="0"/>
            <a:chExt cx="2736256" cy="1659147"/>
          </a:xfrm>
        </p:grpSpPr>
        <p:pic>
          <p:nvPicPr>
            <p:cNvPr id="145" name="image4.png"/>
            <p:cNvPicPr>
              <a:picLocks noChangeAspect="1"/>
            </p:cNvPicPr>
            <p:nvPr/>
          </p:nvPicPr>
          <p:blipFill>
            <a:blip r:embed="rId6">
              <a:extLst/>
            </a:blip>
            <a:stretch>
              <a:fillRect/>
            </a:stretch>
          </p:blipFill>
          <p:spPr>
            <a:xfrm>
              <a:off x="0" y="33919"/>
              <a:ext cx="1523465" cy="1523467"/>
            </a:xfrm>
            <a:prstGeom prst="rect">
              <a:avLst/>
            </a:prstGeom>
            <a:ln w="12700" cap="flat">
              <a:noFill/>
              <a:miter lim="400000"/>
            </a:ln>
            <a:effectLst/>
          </p:spPr>
        </p:pic>
        <p:pic>
          <p:nvPicPr>
            <p:cNvPr id="146" name="image5.png"/>
            <p:cNvPicPr>
              <a:picLocks noChangeAspect="1"/>
            </p:cNvPicPr>
            <p:nvPr/>
          </p:nvPicPr>
          <p:blipFill>
            <a:blip r:embed="rId7">
              <a:extLst/>
            </a:blip>
            <a:stretch>
              <a:fillRect/>
            </a:stretch>
          </p:blipFill>
          <p:spPr>
            <a:xfrm flipH="1">
              <a:off x="1077109" y="0"/>
              <a:ext cx="1659148" cy="1659148"/>
            </a:xfrm>
            <a:prstGeom prst="rect">
              <a:avLst/>
            </a:prstGeom>
            <a:ln w="12700" cap="flat">
              <a:noFill/>
              <a:miter lim="400000"/>
            </a:ln>
            <a:effectLst/>
          </p:spPr>
        </p:pic>
      </p:grpSp>
      <p:pic>
        <p:nvPicPr>
          <p:cNvPr id="148" name="pasted-image.png"/>
          <p:cNvPicPr>
            <a:picLocks noChangeAspect="1"/>
          </p:cNvPicPr>
          <p:nvPr/>
        </p:nvPicPr>
        <p:blipFill>
          <a:blip r:embed="rId8">
            <a:extLst/>
          </a:blip>
          <a:stretch>
            <a:fillRect/>
          </a:stretch>
        </p:blipFill>
        <p:spPr>
          <a:xfrm>
            <a:off x="7758208" y="3961663"/>
            <a:ext cx="3706826" cy="2525815"/>
          </a:xfrm>
          <a:prstGeom prst="rect">
            <a:avLst/>
          </a:prstGeom>
          <a:ln w="12700">
            <a:miter lim="400000"/>
          </a:ln>
        </p:spPr>
      </p:pic>
      <p:pic>
        <p:nvPicPr>
          <p:cNvPr id="149" name="minecraft.png"/>
          <p:cNvPicPr>
            <a:picLocks noChangeAspect="1"/>
          </p:cNvPicPr>
          <p:nvPr/>
        </p:nvPicPr>
        <p:blipFill>
          <a:blip r:embed="rId9">
            <a:extLst/>
          </a:blip>
          <a:stretch>
            <a:fillRect/>
          </a:stretch>
        </p:blipFill>
        <p:spPr>
          <a:xfrm>
            <a:off x="912547" y="7507089"/>
            <a:ext cx="654779" cy="654778"/>
          </a:xfrm>
          <a:prstGeom prst="rect">
            <a:avLst/>
          </a:prstGeom>
          <a:ln w="12700">
            <a:miter lim="400000"/>
          </a:ln>
        </p:spPr>
      </p:pic>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